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8" r:id="rId3"/>
    <p:sldId id="259" r:id="rId4"/>
    <p:sldId id="267" r:id="rId5"/>
    <p:sldId id="269" r:id="rId6"/>
    <p:sldId id="266" r:id="rId7"/>
    <p:sldId id="260" r:id="rId8"/>
    <p:sldId id="261" r:id="rId9"/>
    <p:sldId id="262" r:id="rId10"/>
    <p:sldId id="263" r:id="rId11"/>
    <p:sldId id="264" r:id="rId12"/>
    <p:sldId id="265" r:id="rId13"/>
    <p:sldId id="26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3" d="100"/>
          <a:sy n="53" d="100"/>
        </p:scale>
        <p:origin x="-84" y="-3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AFF46FA7-C999-4CC8-BA4A-930FD7350E9D}" type="datetimeFigureOut">
              <a:rPr lang="en-US" smtClean="0"/>
              <a:t>8/27/2013</a:t>
            </a:fld>
            <a:endParaRPr lang="en-US"/>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US"/>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77BB0BDA-96A3-4B19-A2FE-5F6AEC9F2A7D}" type="slidenum">
              <a:rPr lang="en-US" smtClean="0"/>
              <a:t>‹#›</a:t>
            </a:fld>
            <a:endParaRPr lang="en-US"/>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FF46FA7-C999-4CC8-BA4A-930FD7350E9D}" type="datetimeFigureOut">
              <a:rPr lang="en-US" smtClean="0"/>
              <a:t>8/27/2013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BB0BDA-96A3-4B19-A2FE-5F6AEC9F2A7D}"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FF46FA7-C999-4CC8-BA4A-930FD7350E9D}" type="datetimeFigureOut">
              <a:rPr lang="en-US" smtClean="0"/>
              <a:t>8/27/2013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BB0BDA-96A3-4B19-A2FE-5F6AEC9F2A7D}"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FF46FA7-C999-4CC8-BA4A-930FD7350E9D}" type="datetimeFigureOut">
              <a:rPr lang="en-US" smtClean="0"/>
              <a:t>8/27/2013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BB0BDA-96A3-4B19-A2FE-5F6AEC9F2A7D}"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FF46FA7-C999-4CC8-BA4A-930FD7350E9D}" type="datetimeFigureOut">
              <a:rPr lang="en-US" smtClean="0"/>
              <a:t>8/27/2013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BB0BDA-96A3-4B19-A2FE-5F6AEC9F2A7D}"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AFF46FA7-C999-4CC8-BA4A-930FD7350E9D}" type="datetimeFigureOut">
              <a:rPr lang="en-US" smtClean="0"/>
              <a:t>8/27/2013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BB0BDA-96A3-4B19-A2FE-5F6AEC9F2A7D}" type="slidenum">
              <a:rPr lang="en-US" smtClean="0"/>
              <a:t>‹#›</a:t>
            </a:fld>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FF46FA7-C999-4CC8-BA4A-930FD7350E9D}" type="datetimeFigureOut">
              <a:rPr lang="en-US" smtClean="0"/>
              <a:t>8/27/2013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7BB0BDA-96A3-4B19-A2FE-5F6AEC9F2A7D}"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FF46FA7-C999-4CC8-BA4A-930FD7350E9D}" type="datetimeFigureOut">
              <a:rPr lang="en-US" smtClean="0"/>
              <a:t>8/27/2013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7BB0BDA-96A3-4B19-A2FE-5F6AEC9F2A7D}"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FF46FA7-C999-4CC8-BA4A-930FD7350E9D}" type="datetimeFigureOut">
              <a:rPr lang="en-US" smtClean="0"/>
              <a:t>8/27/2013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7BB0BDA-96A3-4B19-A2FE-5F6AEC9F2A7D}"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AFF46FA7-C999-4CC8-BA4A-930FD7350E9D}" type="datetimeFigureOut">
              <a:rPr lang="en-US" smtClean="0"/>
              <a:t>8/27/2013</a:t>
            </a:fld>
            <a:endParaRPr lang="en-US"/>
          </a:p>
        </p:txBody>
      </p:sp>
      <p:sp>
        <p:nvSpPr>
          <p:cNvPr id="7" name="Slide Number Placeholder 6"/>
          <p:cNvSpPr>
            <a:spLocks noGrp="1"/>
          </p:cNvSpPr>
          <p:nvPr>
            <p:ph type="sldNum" sz="quarter" idx="12"/>
          </p:nvPr>
        </p:nvSpPr>
        <p:spPr/>
        <p:txBody>
          <a:bodyPr/>
          <a:lstStyle/>
          <a:p>
            <a:fld id="{77BB0BDA-96A3-4B19-A2FE-5F6AEC9F2A7D}" type="slidenum">
              <a:rPr lang="en-US" smtClean="0"/>
              <a:t>‹#›</a:t>
            </a:fld>
            <a:endParaRPr lang="en-U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FF46FA7-C999-4CC8-BA4A-930FD7350E9D}" type="datetimeFigureOut">
              <a:rPr lang="en-US" smtClean="0"/>
              <a:t>8/27/2013</a:t>
            </a:fld>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7" name="Slide Number Placeholder 6"/>
          <p:cNvSpPr>
            <a:spLocks noGrp="1"/>
          </p:cNvSpPr>
          <p:nvPr>
            <p:ph type="sldNum" sz="quarter" idx="12"/>
          </p:nvPr>
        </p:nvSpPr>
        <p:spPr/>
        <p:txBody>
          <a:bodyPr/>
          <a:lstStyle/>
          <a:p>
            <a:fld id="{77BB0BDA-96A3-4B19-A2FE-5F6AEC9F2A7D}"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AFF46FA7-C999-4CC8-BA4A-930FD7350E9D}" type="datetimeFigureOut">
              <a:rPr lang="en-US" smtClean="0"/>
              <a:t>8/27/2013</a:t>
            </a:fld>
            <a:endParaRPr lang="en-US"/>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US"/>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77BB0BDA-96A3-4B19-A2FE-5F6AEC9F2A7D}"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4.wmf"/><Relationship Id="rId3" Type="http://schemas.openxmlformats.org/officeDocument/2006/relationships/hyperlink" Target="http://www.starfall.com/" TargetMode="External"/><Relationship Id="rId7" Type="http://schemas.openxmlformats.org/officeDocument/2006/relationships/hyperlink" Target="http://www.educationcity.com/" TargetMode="External"/><Relationship Id="rId2" Type="http://schemas.openxmlformats.org/officeDocument/2006/relationships/hyperlink" Target="http://www.mrswagnersowls.weebly.com/" TargetMode="External"/><Relationship Id="rId1" Type="http://schemas.openxmlformats.org/officeDocument/2006/relationships/slideLayout" Target="../slideLayouts/slideLayout2.xml"/><Relationship Id="rId6" Type="http://schemas.openxmlformats.org/officeDocument/2006/relationships/hyperlink" Target="http://www.spellingcity.com/" TargetMode="External"/><Relationship Id="rId5" Type="http://schemas.openxmlformats.org/officeDocument/2006/relationships/hyperlink" Target="http://www.studyisland.com/" TargetMode="External"/><Relationship Id="rId4" Type="http://schemas.openxmlformats.org/officeDocument/2006/relationships/hyperlink" Target="http://www.pbskids.org/" TargetMode="External"/></Relationships>
</file>

<file path=ppt/slides/_rels/slide11.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image" Target="../media/image5.wmf"/><Relationship Id="rId1" Type="http://schemas.openxmlformats.org/officeDocument/2006/relationships/slideLayout" Target="../slideLayouts/slideLayout2.xml"/><Relationship Id="rId6" Type="http://schemas.openxmlformats.org/officeDocument/2006/relationships/image" Target="../media/image9.wmf"/><Relationship Id="rId5" Type="http://schemas.openxmlformats.org/officeDocument/2006/relationships/image" Target="../media/image8.wmf"/><Relationship Id="rId4" Type="http://schemas.openxmlformats.org/officeDocument/2006/relationships/image" Target="../media/image7.wmf"/></Relationships>
</file>

<file path=ppt/slides/_rels/slide2.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Welcome to Mrs. Wagner’s 1</a:t>
            </a:r>
            <a:r>
              <a:rPr lang="en-US" baseline="30000" dirty="0" smtClean="0"/>
              <a:t>st</a:t>
            </a:r>
            <a:r>
              <a:rPr lang="en-US" dirty="0" smtClean="0"/>
              <a:t> Grade Class!</a:t>
            </a:r>
            <a:endParaRPr lang="en-US" dirty="0"/>
          </a:p>
        </p:txBody>
      </p:sp>
      <p:sp>
        <p:nvSpPr>
          <p:cNvPr id="3" name="Subtitle 2"/>
          <p:cNvSpPr>
            <a:spLocks noGrp="1"/>
          </p:cNvSpPr>
          <p:nvPr>
            <p:ph type="subTitle" idx="1"/>
          </p:nvPr>
        </p:nvSpPr>
        <p:spPr>
          <a:xfrm>
            <a:off x="4457700" y="4419600"/>
            <a:ext cx="4038600" cy="1522520"/>
          </a:xfrm>
        </p:spPr>
        <p:txBody>
          <a:bodyPr>
            <a:noAutofit/>
          </a:bodyPr>
          <a:lstStyle/>
          <a:p>
            <a:r>
              <a:rPr lang="en-US" sz="2000" b="1" dirty="0" smtClean="0"/>
              <a:t>Please visit mrswagnersowls.weebly.com </a:t>
            </a:r>
            <a:endParaRPr lang="en-US" sz="2000" b="1" dirty="0" smtClean="0"/>
          </a:p>
          <a:p>
            <a:r>
              <a:rPr lang="en-US" sz="2000" b="1" dirty="0" smtClean="0"/>
              <a:t>for </a:t>
            </a:r>
            <a:r>
              <a:rPr lang="en-US" sz="2000" b="1" dirty="0" smtClean="0"/>
              <a:t>class news and up-to-date information!</a:t>
            </a:r>
            <a:endParaRPr lang="en-US" sz="2000" b="1"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33600" y="228600"/>
            <a:ext cx="3962400" cy="1828800"/>
          </a:xfrm>
          <a:prstGeom prst="rect">
            <a:avLst/>
          </a:prstGeom>
        </p:spPr>
      </p:pic>
      <p:pic>
        <p:nvPicPr>
          <p:cNvPr id="1026" name="Picture 2" descr="C:\Users\bwagner\AppData\Local\Microsoft\Windows\Temporary Internet Files\Content.IE5\9WNKCXJ3\MC900446072[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77000" y="838200"/>
            <a:ext cx="1111910" cy="100858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7981548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Useful Websites</a:t>
            </a:r>
            <a:endParaRPr lang="en-US" dirty="0"/>
          </a:p>
        </p:txBody>
      </p:sp>
      <p:sp>
        <p:nvSpPr>
          <p:cNvPr id="3" name="Content Placeholder 2"/>
          <p:cNvSpPr>
            <a:spLocks noGrp="1"/>
          </p:cNvSpPr>
          <p:nvPr>
            <p:ph idx="1"/>
          </p:nvPr>
        </p:nvSpPr>
        <p:spPr>
          <a:xfrm>
            <a:off x="1043492" y="2323652"/>
            <a:ext cx="6777317" cy="3848548"/>
          </a:xfrm>
        </p:spPr>
        <p:txBody>
          <a:bodyPr>
            <a:normAutofit/>
          </a:bodyPr>
          <a:lstStyle/>
          <a:p>
            <a:r>
              <a:rPr lang="en-US" dirty="0" smtClean="0"/>
              <a:t>Mrs. Wagner’s website (please add it to your favorites!): </a:t>
            </a:r>
            <a:r>
              <a:rPr lang="en-US" dirty="0" smtClean="0">
                <a:hlinkClick r:id="rId2"/>
              </a:rPr>
              <a:t>www.mrswagnersowls.weebly.com</a:t>
            </a:r>
            <a:endParaRPr lang="en-US" dirty="0" smtClean="0"/>
          </a:p>
          <a:p>
            <a:r>
              <a:rPr lang="en-US" dirty="0" smtClean="0"/>
              <a:t>Websites for my students:</a:t>
            </a:r>
          </a:p>
          <a:p>
            <a:r>
              <a:rPr lang="en-US" dirty="0" smtClean="0">
                <a:hlinkClick r:id="rId3"/>
              </a:rPr>
              <a:t>www.starfall.com</a:t>
            </a:r>
            <a:endParaRPr lang="en-US" dirty="0" smtClean="0"/>
          </a:p>
          <a:p>
            <a:r>
              <a:rPr lang="en-US" dirty="0" smtClean="0">
                <a:hlinkClick r:id="rId4"/>
              </a:rPr>
              <a:t>www.pbskids.org</a:t>
            </a:r>
            <a:endParaRPr lang="en-US" dirty="0" smtClean="0"/>
          </a:p>
          <a:p>
            <a:r>
              <a:rPr lang="en-US" dirty="0" smtClean="0">
                <a:hlinkClick r:id="rId5"/>
              </a:rPr>
              <a:t>www.studyisland.com</a:t>
            </a:r>
            <a:endParaRPr lang="en-US" dirty="0" smtClean="0"/>
          </a:p>
          <a:p>
            <a:r>
              <a:rPr lang="en-US" dirty="0" smtClean="0">
                <a:hlinkClick r:id="rId6"/>
              </a:rPr>
              <a:t>www.spellingcity.com</a:t>
            </a:r>
            <a:endParaRPr lang="en-US" dirty="0" smtClean="0"/>
          </a:p>
          <a:p>
            <a:r>
              <a:rPr lang="en-US" dirty="0" smtClean="0">
                <a:hlinkClick r:id="rId7"/>
              </a:rPr>
              <a:t>www.educationcity.com</a:t>
            </a:r>
            <a:endParaRPr lang="en-US" dirty="0" smtClean="0"/>
          </a:p>
          <a:p>
            <a:endParaRPr lang="en-US" dirty="0" smtClean="0"/>
          </a:p>
          <a:p>
            <a:endParaRPr lang="en-US" dirty="0" smtClean="0"/>
          </a:p>
          <a:p>
            <a:endParaRPr lang="en-US" dirty="0"/>
          </a:p>
        </p:txBody>
      </p:sp>
      <p:pic>
        <p:nvPicPr>
          <p:cNvPr id="9218" name="Picture 2" descr="C:\Users\bwagner\AppData\Local\Microsoft\Windows\Temporary Internet Files\Content.IE5\9WNKCXJ3\MC900088510[1].wmf"/>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6130925" y="4214813"/>
            <a:ext cx="1685925" cy="18256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6673546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TUTORING</a:t>
            </a:r>
            <a:endParaRPr lang="en-US" dirty="0">
              <a:solidFill>
                <a:srgbClr val="FF0000"/>
              </a:solidFill>
            </a:endParaRPr>
          </a:p>
        </p:txBody>
      </p:sp>
      <p:sp>
        <p:nvSpPr>
          <p:cNvPr id="3" name="Content Placeholder 2"/>
          <p:cNvSpPr>
            <a:spLocks noGrp="1"/>
          </p:cNvSpPr>
          <p:nvPr>
            <p:ph idx="1"/>
          </p:nvPr>
        </p:nvSpPr>
        <p:spPr/>
        <p:txBody>
          <a:bodyPr>
            <a:normAutofit fontScale="92500" lnSpcReduction="10000"/>
          </a:bodyPr>
          <a:lstStyle/>
          <a:p>
            <a:r>
              <a:rPr lang="en-US" dirty="0" smtClean="0">
                <a:solidFill>
                  <a:srgbClr val="FF0000"/>
                </a:solidFill>
              </a:rPr>
              <a:t>Please wait for me to contact you about </a:t>
            </a:r>
            <a:r>
              <a:rPr lang="en-US" dirty="0" smtClean="0">
                <a:solidFill>
                  <a:srgbClr val="FF0000"/>
                </a:solidFill>
              </a:rPr>
              <a:t>tutoring,</a:t>
            </a:r>
          </a:p>
          <a:p>
            <a:r>
              <a:rPr lang="en-US" b="1" dirty="0" smtClean="0">
                <a:solidFill>
                  <a:srgbClr val="FF0000"/>
                </a:solidFill>
              </a:rPr>
              <a:t>Tutoring is reserved for students working BELOW GRADE LEVEL!</a:t>
            </a:r>
            <a:endParaRPr lang="en-US" b="1" dirty="0" smtClean="0">
              <a:solidFill>
                <a:srgbClr val="FF0000"/>
              </a:solidFill>
            </a:endParaRPr>
          </a:p>
          <a:p>
            <a:r>
              <a:rPr lang="en-US" dirty="0" smtClean="0">
                <a:solidFill>
                  <a:srgbClr val="FF0000"/>
                </a:solidFill>
              </a:rPr>
              <a:t>Remember that tutoring is not a ‘club’</a:t>
            </a:r>
          </a:p>
          <a:p>
            <a:r>
              <a:rPr lang="en-US" dirty="0" smtClean="0">
                <a:solidFill>
                  <a:srgbClr val="FF0000"/>
                </a:solidFill>
              </a:rPr>
              <a:t>After I have assessed my students I will identify the children who are working below grade level and invite them to stay for tutoring</a:t>
            </a:r>
          </a:p>
          <a:p>
            <a:r>
              <a:rPr lang="en-US" dirty="0" smtClean="0">
                <a:solidFill>
                  <a:srgbClr val="FF0000"/>
                </a:solidFill>
              </a:rPr>
              <a:t>I am hoping that my</a:t>
            </a:r>
            <a:r>
              <a:rPr lang="en-US" dirty="0" smtClean="0">
                <a:solidFill>
                  <a:srgbClr val="FF0000"/>
                </a:solidFill>
              </a:rPr>
              <a:t> </a:t>
            </a:r>
            <a:r>
              <a:rPr lang="en-US" dirty="0" smtClean="0">
                <a:solidFill>
                  <a:srgbClr val="FF0000"/>
                </a:solidFill>
              </a:rPr>
              <a:t>tutoring days will be Monday and </a:t>
            </a:r>
            <a:r>
              <a:rPr lang="en-US" dirty="0" smtClean="0">
                <a:solidFill>
                  <a:srgbClr val="FF0000"/>
                </a:solidFill>
              </a:rPr>
              <a:t>Thursday.</a:t>
            </a:r>
            <a:endParaRPr lang="en-US" dirty="0">
              <a:solidFill>
                <a:srgbClr val="FF0000"/>
              </a:solidFill>
            </a:endParaRPr>
          </a:p>
        </p:txBody>
      </p:sp>
      <p:pic>
        <p:nvPicPr>
          <p:cNvPr id="10244" name="Picture 4" descr="C:\Users\bwagner\AppData\Local\Microsoft\Windows\Temporary Internet Files\Content.IE5\9WNKCXJ3\MC900088510[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705600" y="838200"/>
            <a:ext cx="1686154" cy="182514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5811823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838200"/>
            <a:ext cx="7024744" cy="1143000"/>
          </a:xfrm>
        </p:spPr>
        <p:txBody>
          <a:bodyPr/>
          <a:lstStyle/>
          <a:p>
            <a:r>
              <a:rPr lang="en-US" dirty="0" smtClean="0"/>
              <a:t>Clubs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Soon you will hear about the day that you can sign-up online for </a:t>
            </a:r>
            <a:r>
              <a:rPr lang="en-US" dirty="0" smtClean="0"/>
              <a:t>clubs. It should be next week.</a:t>
            </a:r>
            <a:endParaRPr lang="en-US" dirty="0" smtClean="0"/>
          </a:p>
          <a:p>
            <a:r>
              <a:rPr lang="en-US" dirty="0" smtClean="0"/>
              <a:t>My proposed club is a Math Club for first </a:t>
            </a:r>
            <a:r>
              <a:rPr lang="en-US" dirty="0" smtClean="0"/>
              <a:t>grade, and I hope it will take place on Tuesday.</a:t>
            </a:r>
            <a:endParaRPr lang="en-US" dirty="0" smtClean="0"/>
          </a:p>
          <a:p>
            <a:r>
              <a:rPr lang="en-US" dirty="0" smtClean="0"/>
              <a:t>Clubs and tutoring will NOT be happening on Wednesdays and Fridays, which are the days reserved for staff meetings and professional </a:t>
            </a:r>
            <a:r>
              <a:rPr lang="en-US" dirty="0" smtClean="0"/>
              <a:t>development.</a:t>
            </a:r>
            <a:endParaRPr lang="en-US" dirty="0"/>
          </a:p>
        </p:txBody>
      </p:sp>
      <p:pic>
        <p:nvPicPr>
          <p:cNvPr id="11266" name="Picture 2" descr="C:\Users\bwagner\AppData\Local\Microsoft\Windows\Temporary Internet Files\Content.IE5\9WNKCXJ3\MC900088510[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477000" y="609600"/>
            <a:ext cx="1686154" cy="182514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630063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Any Questions?</a:t>
            </a:r>
            <a:endParaRPr lang="en-US" dirty="0"/>
          </a:p>
        </p:txBody>
      </p:sp>
      <p:pic>
        <p:nvPicPr>
          <p:cNvPr id="1026" name="Picture 2" descr="C:\Users\bwagner\AppData\Local\Microsoft\Windows\Temporary Internet Files\Content.IE5\SOZL2F1N\MC900434403[1].wmf"/>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3750469" y="3124200"/>
            <a:ext cx="1362075" cy="1908175"/>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Users\bwagner\AppData\Local\Microsoft\Windows\Temporary Internet Files\Content.IE5\9WNKCXJ3\MC900240351[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096000" y="2986088"/>
            <a:ext cx="1819275" cy="1033462"/>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C:\Users\bwagner\AppData\Local\Microsoft\Windows\Temporary Internet Files\Content.IE5\K06SS0E5\MC900293468[1].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74738" y="2882900"/>
            <a:ext cx="1074737" cy="1828800"/>
          </a:xfrm>
          <a:prstGeom prst="rect">
            <a:avLst/>
          </a:prstGeom>
          <a:noFill/>
          <a:extLst>
            <a:ext uri="{909E8E84-426E-40DD-AFC4-6F175D3DCCD1}">
              <a14:hiddenFill xmlns:a14="http://schemas.microsoft.com/office/drawing/2010/main">
                <a:solidFill>
                  <a:srgbClr val="FFFFFF"/>
                </a:solidFill>
              </a14:hiddenFill>
            </a:ext>
          </a:extLst>
        </p:spPr>
      </p:pic>
      <p:pic>
        <p:nvPicPr>
          <p:cNvPr id="1029" name="Picture 5" descr="C:\Users\bwagner\AppData\Local\Microsoft\Windows\Temporary Internet Files\Content.IE5\0UULZRUY\MC900383550[1].wm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903913" y="5116513"/>
            <a:ext cx="434975" cy="955675"/>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C:\Users\bwagner\AppData\Local\Microsoft\Windows\Temporary Internet Files\Content.IE5\K06SS0E5\MC900304311[1].wmf"/>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7086600" y="1010403"/>
            <a:ext cx="1069975" cy="18097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8574170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My Educational Philosophy</a:t>
            </a:r>
            <a:endParaRPr lang="en-US" dirty="0"/>
          </a:p>
        </p:txBody>
      </p:sp>
      <p:sp>
        <p:nvSpPr>
          <p:cNvPr id="3" name="Content Placeholder 2"/>
          <p:cNvSpPr>
            <a:spLocks noGrp="1"/>
          </p:cNvSpPr>
          <p:nvPr>
            <p:ph idx="1"/>
          </p:nvPr>
        </p:nvSpPr>
        <p:spPr/>
        <p:txBody>
          <a:bodyPr/>
          <a:lstStyle/>
          <a:p>
            <a:endParaRPr lang="en-US" dirty="0"/>
          </a:p>
        </p:txBody>
      </p:sp>
      <p:sp>
        <p:nvSpPr>
          <p:cNvPr id="4" name="Rectangle 3"/>
          <p:cNvSpPr/>
          <p:nvPr/>
        </p:nvSpPr>
        <p:spPr>
          <a:xfrm>
            <a:off x="990600" y="2459504"/>
            <a:ext cx="7619999" cy="4247317"/>
          </a:xfrm>
          <a:prstGeom prst="rect">
            <a:avLst/>
          </a:prstGeom>
        </p:spPr>
        <p:txBody>
          <a:bodyPr wrap="square">
            <a:spAutoFit/>
          </a:bodyPr>
          <a:lstStyle/>
          <a:p>
            <a:endParaRPr lang="en-US" b="0" dirty="0" smtClean="0">
              <a:effectLst/>
            </a:endParaRPr>
          </a:p>
          <a:p>
            <a:r>
              <a:rPr lang="en-US" dirty="0"/>
              <a:t>As a teacher it is my responsibility, joy and privilege to show and extend love and respect to my students. By creating a fun, exciting, socially and emotionally safe learning environment, my students will be motivated to explore and learn to their fullest potential. It is my responsibility to know who my learners are, what kinds of knowledge and experience they bring to the group, what their individual needs may be and what they want to achieve. Only then can I be an effective teacher for them.  In first grade we take risks, make mistakes, value good manners, learn to be responsible and respectful, embrace challenges and above all, have fun!</a:t>
            </a:r>
            <a:endParaRPr lang="en-US" b="0" i="1" dirty="0" smtClean="0">
              <a:effectLst/>
            </a:endParaRPr>
          </a:p>
          <a:p>
            <a:endParaRPr lang="en-US" b="0" dirty="0" smtClean="0">
              <a:effectLst/>
            </a:endParaRPr>
          </a:p>
          <a:p>
            <a:r>
              <a:rPr lang="en-US" dirty="0" smtClean="0"/>
              <a:t/>
            </a:r>
            <a:br>
              <a:rPr lang="en-US" dirty="0" smtClean="0"/>
            </a:br>
            <a:endParaRPr lang="en-US" dirty="0"/>
          </a:p>
        </p:txBody>
      </p:sp>
      <p:pic>
        <p:nvPicPr>
          <p:cNvPr id="2052" name="Picture 4" descr="C:\Users\bwagner\AppData\Local\Microsoft\Windows\Temporary Internet Files\Content.IE5\9WNKCXJ3\MC900088510[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04800" y="-152400"/>
            <a:ext cx="1686154" cy="182514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4491804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381000"/>
            <a:ext cx="7024744" cy="1143000"/>
          </a:xfrm>
        </p:spPr>
        <p:txBody>
          <a:bodyPr/>
          <a:lstStyle/>
          <a:p>
            <a:r>
              <a:rPr lang="en-US" dirty="0" smtClean="0"/>
              <a:t>My Discipline Policy</a:t>
            </a:r>
            <a:endParaRPr lang="en-US" dirty="0"/>
          </a:p>
        </p:txBody>
      </p:sp>
      <p:sp>
        <p:nvSpPr>
          <p:cNvPr id="3" name="Content Placeholder 2"/>
          <p:cNvSpPr>
            <a:spLocks noGrp="1"/>
          </p:cNvSpPr>
          <p:nvPr>
            <p:ph idx="1"/>
          </p:nvPr>
        </p:nvSpPr>
        <p:spPr>
          <a:xfrm>
            <a:off x="990600" y="2133600"/>
            <a:ext cx="6777317" cy="3508977"/>
          </a:xfrm>
        </p:spPr>
        <p:txBody>
          <a:bodyPr>
            <a:noAutofit/>
          </a:bodyPr>
          <a:lstStyle/>
          <a:p>
            <a:r>
              <a:rPr lang="en-US" sz="1600" b="1" dirty="0"/>
              <a:t>Classroom Rules:</a:t>
            </a:r>
            <a:r>
              <a:rPr lang="en-US" sz="1600" dirty="0"/>
              <a:t> In order for our classroom to provide an atmosphere the students deserve with an excellent education, we will have classroom rules. </a:t>
            </a:r>
            <a:r>
              <a:rPr lang="en-US" sz="1600" dirty="0"/>
              <a:t>H</a:t>
            </a:r>
            <a:r>
              <a:rPr lang="en-US" sz="1600" dirty="0" smtClean="0"/>
              <a:t>ere </a:t>
            </a:r>
            <a:r>
              <a:rPr lang="en-US" sz="1600" dirty="0"/>
              <a:t>are </a:t>
            </a:r>
            <a:r>
              <a:rPr lang="en-US" sz="1600" dirty="0" smtClean="0"/>
              <a:t>4 </a:t>
            </a:r>
            <a:r>
              <a:rPr lang="en-US" sz="1600" dirty="0"/>
              <a:t>simple rules that all students must follow.  They are as follows:  1.  </a:t>
            </a:r>
            <a:r>
              <a:rPr lang="en-US" sz="1600" dirty="0" smtClean="0"/>
              <a:t>Use good manners in words such as ‘please ‘ and ‘thank you’</a:t>
            </a:r>
            <a:r>
              <a:rPr lang="en-US" sz="1600" dirty="0" smtClean="0"/>
              <a:t>   </a:t>
            </a:r>
            <a:r>
              <a:rPr lang="en-US" sz="1600" dirty="0"/>
              <a:t>2.  </a:t>
            </a:r>
            <a:r>
              <a:rPr lang="en-US" sz="1600" dirty="0" smtClean="0"/>
              <a:t>Listen carefully and follow directions.</a:t>
            </a:r>
            <a:r>
              <a:rPr lang="en-US" sz="1600" dirty="0" smtClean="0"/>
              <a:t>   </a:t>
            </a:r>
            <a:r>
              <a:rPr lang="en-US" sz="1600" dirty="0"/>
              <a:t>3. </a:t>
            </a:r>
            <a:r>
              <a:rPr lang="en-US" sz="1600" dirty="0" smtClean="0"/>
              <a:t>Work and play safely.</a:t>
            </a:r>
            <a:r>
              <a:rPr lang="en-US" sz="1600" dirty="0" smtClean="0"/>
              <a:t>  </a:t>
            </a:r>
            <a:r>
              <a:rPr lang="en-US" sz="1600" dirty="0"/>
              <a:t>4.  </a:t>
            </a:r>
            <a:r>
              <a:rPr lang="en-US" sz="1600" dirty="0" smtClean="0"/>
              <a:t>Use kind words and show kind behavior.</a:t>
            </a:r>
            <a:r>
              <a:rPr lang="en-US" sz="1600" dirty="0" smtClean="0"/>
              <a:t> </a:t>
            </a:r>
            <a:endParaRPr lang="en-US" sz="1600" dirty="0"/>
          </a:p>
          <a:p>
            <a:r>
              <a:rPr lang="en-US" sz="1600" b="1" dirty="0"/>
              <a:t>Classroom Discipline Plan</a:t>
            </a:r>
            <a:r>
              <a:rPr lang="en-US" sz="1600" dirty="0"/>
              <a:t>:  I use a color coding behavior chart split up into </a:t>
            </a:r>
            <a:r>
              <a:rPr lang="en-US" sz="1600" dirty="0" smtClean="0"/>
              <a:t>7 </a:t>
            </a:r>
            <a:r>
              <a:rPr lang="en-US" sz="1600" dirty="0"/>
              <a:t>levels.  The levels are as follows:  </a:t>
            </a:r>
            <a:r>
              <a:rPr lang="en-US" sz="1600" dirty="0" smtClean="0"/>
              <a:t>Red-Outstanding    </a:t>
            </a:r>
            <a:r>
              <a:rPr lang="en-US" sz="1600" dirty="0"/>
              <a:t>Orange-Great Job    Yellow- Good day    Green-Ready to Learn    Blue-Think about it    Purple-Teacher Choice    </a:t>
            </a:r>
            <a:r>
              <a:rPr lang="en-US" sz="1600" dirty="0" smtClean="0"/>
              <a:t>Pink-Parent </a:t>
            </a:r>
            <a:r>
              <a:rPr lang="en-US" sz="1600" dirty="0"/>
              <a:t>Contact.    At the beginning of each school day the children will start at green.  They have the opportunity to move up or move down according to </a:t>
            </a:r>
            <a:r>
              <a:rPr lang="en-US" sz="1600" dirty="0" smtClean="0"/>
              <a:t>the behavior they demonstrate.  </a:t>
            </a:r>
            <a:r>
              <a:rPr lang="en-US" sz="1600" dirty="0"/>
              <a:t>There will be a daily behavior chart sent home for parents to </a:t>
            </a:r>
            <a:r>
              <a:rPr lang="en-US" sz="1600" dirty="0" smtClean="0"/>
              <a:t>review. </a:t>
            </a:r>
            <a:endParaRPr lang="en-US" sz="1600" dirty="0" smtClean="0"/>
          </a:p>
          <a:p>
            <a:r>
              <a:rPr lang="en-US" sz="1600" b="1" dirty="0" smtClean="0"/>
              <a:t>PLEASE </a:t>
            </a:r>
            <a:r>
              <a:rPr lang="en-US" sz="1600" b="1" dirty="0" smtClean="0"/>
              <a:t>CHECK AND SIGN THIS EVERY DAY!</a:t>
            </a:r>
            <a:endParaRPr lang="en-US" sz="1600" b="1" dirty="0"/>
          </a:p>
        </p:txBody>
      </p:sp>
      <p:pic>
        <p:nvPicPr>
          <p:cNvPr id="3075" name="Picture 3" descr="C:\Users\bwagner\AppData\Local\Microsoft\Windows\Temporary Internet Files\Content.IE5\9WNKCXJ3\MC900088510[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934200" y="713243"/>
            <a:ext cx="1686154" cy="182514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9158419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8271" y="692257"/>
            <a:ext cx="7024744" cy="1143000"/>
          </a:xfrm>
        </p:spPr>
        <p:txBody>
          <a:bodyPr>
            <a:normAutofit fontScale="90000"/>
          </a:bodyPr>
          <a:lstStyle/>
          <a:p>
            <a:r>
              <a:rPr lang="en-US" dirty="0" smtClean="0"/>
              <a:t>Help your child to</a:t>
            </a:r>
            <a:br>
              <a:rPr lang="en-US" dirty="0" smtClean="0"/>
            </a:br>
            <a:r>
              <a:rPr lang="en-US" dirty="0" smtClean="0"/>
              <a:t> become independent!</a:t>
            </a:r>
            <a:endParaRPr lang="en-US" dirty="0"/>
          </a:p>
        </p:txBody>
      </p:sp>
      <p:sp>
        <p:nvSpPr>
          <p:cNvPr id="3" name="Content Placeholder 2"/>
          <p:cNvSpPr>
            <a:spLocks noGrp="1"/>
          </p:cNvSpPr>
          <p:nvPr>
            <p:ph idx="1"/>
          </p:nvPr>
        </p:nvSpPr>
        <p:spPr>
          <a:xfrm>
            <a:off x="1043492" y="2323652"/>
            <a:ext cx="6777317" cy="4000948"/>
          </a:xfrm>
        </p:spPr>
        <p:txBody>
          <a:bodyPr>
            <a:normAutofit lnSpcReduction="10000"/>
          </a:bodyPr>
          <a:lstStyle/>
          <a:p>
            <a:r>
              <a:rPr lang="en-US" dirty="0" smtClean="0"/>
              <a:t>Let him or her enter school by him/herself and unpack for the day!</a:t>
            </a:r>
          </a:p>
          <a:p>
            <a:r>
              <a:rPr lang="en-US" dirty="0" smtClean="0"/>
              <a:t>Let him/her wait for you in the car line without you getting out of your car!</a:t>
            </a:r>
          </a:p>
          <a:p>
            <a:r>
              <a:rPr lang="en-US" dirty="0" smtClean="0"/>
              <a:t>Let him/her show you his/her spelling words.</a:t>
            </a:r>
          </a:p>
          <a:p>
            <a:r>
              <a:rPr lang="en-US" dirty="0" smtClean="0"/>
              <a:t>Have him/her choose books to read to you at home. Join the public library!</a:t>
            </a:r>
          </a:p>
          <a:p>
            <a:r>
              <a:rPr lang="en-US" dirty="0" smtClean="0"/>
              <a:t>Have him/her carry out </a:t>
            </a:r>
            <a:r>
              <a:rPr lang="en-US" b="1" dirty="0" smtClean="0"/>
              <a:t>chores at home </a:t>
            </a:r>
            <a:r>
              <a:rPr lang="en-US" dirty="0" smtClean="0"/>
              <a:t>that can be done independently.</a:t>
            </a:r>
            <a:endParaRPr lang="en-US" dirty="0"/>
          </a:p>
        </p:txBody>
      </p:sp>
      <p:pic>
        <p:nvPicPr>
          <p:cNvPr id="4099" name="Picture 3" descr="C:\Users\bwagner\AppData\Local\Microsoft\Windows\Temporary Internet Files\Content.IE5\9WNKCXJ3\MC900088510[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10400" y="691287"/>
            <a:ext cx="1686154" cy="182514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0844876"/>
      </p:ext>
    </p:extLst>
  </p:cSld>
  <p:clrMapOvr>
    <a:masterClrMapping/>
  </p:clrMapOvr>
  <mc:AlternateContent xmlns:mc="http://schemas.openxmlformats.org/markup-compatibility/2006">
    <mc:Choice xmlns:p14="http://schemas.microsoft.com/office/powerpoint/2010/main" Requires="p14">
      <p:transition spd="slow" p14:dur="2000" advTm="1000"/>
    </mc:Choice>
    <mc:Fallback>
      <p:transition spd="slow" advTm="1000"/>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Dress Code!</a:t>
            </a:r>
            <a:endParaRPr lang="en-US" dirty="0"/>
          </a:p>
        </p:txBody>
      </p:sp>
      <p:sp>
        <p:nvSpPr>
          <p:cNvPr id="3" name="Content Placeholder 2"/>
          <p:cNvSpPr>
            <a:spLocks noGrp="1"/>
          </p:cNvSpPr>
          <p:nvPr>
            <p:ph idx="1"/>
          </p:nvPr>
        </p:nvSpPr>
        <p:spPr>
          <a:xfrm>
            <a:off x="990600" y="2286000"/>
            <a:ext cx="6777317" cy="3508977"/>
          </a:xfrm>
        </p:spPr>
        <p:txBody>
          <a:bodyPr/>
          <a:lstStyle/>
          <a:p>
            <a:r>
              <a:rPr lang="en-US" dirty="0" smtClean="0"/>
              <a:t>Belts should be worn now that the students  in 1</a:t>
            </a:r>
            <a:r>
              <a:rPr lang="en-US" baseline="30000" dirty="0" smtClean="0"/>
              <a:t>st</a:t>
            </a:r>
            <a:r>
              <a:rPr lang="en-US" dirty="0" smtClean="0"/>
              <a:t> grade! Belts do not have to be worn with skirts or </a:t>
            </a:r>
            <a:r>
              <a:rPr lang="en-US" dirty="0" err="1" smtClean="0"/>
              <a:t>skorts</a:t>
            </a:r>
            <a:r>
              <a:rPr lang="en-US" dirty="0" smtClean="0"/>
              <a:t>.</a:t>
            </a:r>
          </a:p>
          <a:p>
            <a:r>
              <a:rPr lang="en-US" dirty="0" smtClean="0"/>
              <a:t>Socks should be white, blue or red</a:t>
            </a:r>
          </a:p>
          <a:p>
            <a:r>
              <a:rPr lang="en-US" dirty="0" smtClean="0"/>
              <a:t>No leggings</a:t>
            </a:r>
          </a:p>
          <a:p>
            <a:r>
              <a:rPr lang="en-US" dirty="0" smtClean="0"/>
              <a:t>Polo shirts should have the TMSA logo.</a:t>
            </a:r>
          </a:p>
          <a:p>
            <a:pPr marL="68580" indent="0">
              <a:buNone/>
            </a:pPr>
            <a:r>
              <a:rPr lang="en-US" b="1" dirty="0" smtClean="0"/>
              <a:t>PLEASE CHECK THE SCHOOL HANDBOOK FOR FURTHER DETAILS!</a:t>
            </a:r>
            <a:endParaRPr lang="en-US" b="1" dirty="0"/>
          </a:p>
        </p:txBody>
      </p:sp>
      <p:pic>
        <p:nvPicPr>
          <p:cNvPr id="12291" name="Picture 3" descr="C:\Users\bwagner\AppData\Local\Microsoft\Windows\Temporary Internet Files\Content.IE5\9WNKCXJ3\MC900088510[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113534" y="633841"/>
            <a:ext cx="1686154" cy="182514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7439083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Tardies</a:t>
            </a:r>
            <a:r>
              <a:rPr lang="en-US" dirty="0" smtClean="0"/>
              <a:t> and Absences!</a:t>
            </a:r>
            <a:endParaRPr lang="en-US" dirty="0"/>
          </a:p>
        </p:txBody>
      </p:sp>
      <p:sp>
        <p:nvSpPr>
          <p:cNvPr id="3" name="Content Placeholder 2"/>
          <p:cNvSpPr>
            <a:spLocks noGrp="1"/>
          </p:cNvSpPr>
          <p:nvPr>
            <p:ph idx="1"/>
          </p:nvPr>
        </p:nvSpPr>
        <p:spPr/>
        <p:txBody>
          <a:bodyPr/>
          <a:lstStyle/>
          <a:p>
            <a:r>
              <a:rPr lang="en-US" dirty="0" smtClean="0"/>
              <a:t>Tardy students should be signed in at the office. Period 1 starts at 7.55am.</a:t>
            </a:r>
          </a:p>
          <a:p>
            <a:r>
              <a:rPr lang="en-US" dirty="0" smtClean="0"/>
              <a:t>The school has a policy for </a:t>
            </a:r>
            <a:r>
              <a:rPr lang="en-US" dirty="0" err="1" smtClean="0"/>
              <a:t>tardies</a:t>
            </a:r>
            <a:r>
              <a:rPr lang="en-US" dirty="0" smtClean="0"/>
              <a:t>..please see the TMSA handbook.</a:t>
            </a:r>
          </a:p>
          <a:p>
            <a:r>
              <a:rPr lang="en-US" dirty="0" smtClean="0"/>
              <a:t>Please let me know if your child will be absent,</a:t>
            </a:r>
            <a:r>
              <a:rPr lang="en-US" b="1" dirty="0" smtClean="0"/>
              <a:t> you can email me or write me a note</a:t>
            </a:r>
            <a:r>
              <a:rPr lang="en-US" b="1" dirty="0" smtClean="0"/>
              <a:t>. </a:t>
            </a:r>
            <a:r>
              <a:rPr lang="en-US" b="1" dirty="0" smtClean="0"/>
              <a:t>You can also email Mrs. Arias.</a:t>
            </a:r>
            <a:endParaRPr lang="en-US" b="1" dirty="0"/>
          </a:p>
        </p:txBody>
      </p:sp>
      <p:pic>
        <p:nvPicPr>
          <p:cNvPr id="5125" name="Picture 5" descr="C:\Users\bwagner\AppData\Local\Microsoft\Windows\Temporary Internet Files\Content.IE5\9WNKCXJ3\MC900088510[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781800" y="586673"/>
            <a:ext cx="1686154" cy="182514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5734436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Syllabus Content and Grades</a:t>
            </a:r>
            <a:endParaRPr lang="en-US" dirty="0"/>
          </a:p>
        </p:txBody>
      </p:sp>
      <p:sp>
        <p:nvSpPr>
          <p:cNvPr id="3" name="Content Placeholder 2"/>
          <p:cNvSpPr>
            <a:spLocks noGrp="1"/>
          </p:cNvSpPr>
          <p:nvPr>
            <p:ph idx="1"/>
          </p:nvPr>
        </p:nvSpPr>
        <p:spPr/>
        <p:txBody>
          <a:bodyPr/>
          <a:lstStyle/>
          <a:p>
            <a:r>
              <a:rPr lang="en-US" dirty="0" smtClean="0"/>
              <a:t>Last week I sent you the syllabus, please review and let me know if you have any questions!</a:t>
            </a:r>
            <a:endParaRPr lang="en-US" dirty="0"/>
          </a:p>
          <a:p>
            <a:endParaRPr lang="en-US" dirty="0" smtClean="0"/>
          </a:p>
          <a:p>
            <a:endParaRPr lang="en-US" dirty="0"/>
          </a:p>
        </p:txBody>
      </p:sp>
      <p:pic>
        <p:nvPicPr>
          <p:cNvPr id="6146" name="Picture 2" descr="C:\Users\bwagner\AppData\Local\Microsoft\Windows\Temporary Internet Files\Content.IE5\9WNKCXJ3\MC900088510[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635933" y="3505200"/>
            <a:ext cx="1686154" cy="1825142"/>
          </a:xfrm>
          <a:prstGeom prst="rect">
            <a:avLst/>
          </a:prstGeom>
          <a:noFill/>
          <a:extLst>
            <a:ext uri="{909E8E84-426E-40DD-AFC4-6F175D3DCCD1}">
              <a14:hiddenFill xmlns:a14="http://schemas.microsoft.com/office/drawing/2010/main">
                <a:solidFill>
                  <a:srgbClr val="FFFFFF"/>
                </a:solidFill>
              </a14:hiddenFill>
            </a:ext>
          </a:extLst>
        </p:spPr>
      </p:pic>
      <p:pic>
        <p:nvPicPr>
          <p:cNvPr id="6147" name="Picture 3" descr="C:\Users\bwagner\AppData\Local\Microsoft\Windows\Temporary Internet Files\Content.IE5\9WNKCXJ3\MC900088510[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867400" y="3542654"/>
            <a:ext cx="1685925" cy="1825625"/>
          </a:xfrm>
          <a:prstGeom prst="rect">
            <a:avLst/>
          </a:prstGeom>
          <a:noFill/>
          <a:extLst>
            <a:ext uri="{909E8E84-426E-40DD-AFC4-6F175D3DCCD1}">
              <a14:hiddenFill xmlns:a14="http://schemas.microsoft.com/office/drawing/2010/main">
                <a:solidFill>
                  <a:srgbClr val="FFFFFF"/>
                </a:solidFill>
              </a14:hiddenFill>
            </a:ext>
          </a:extLst>
        </p:spPr>
      </p:pic>
      <p:pic>
        <p:nvPicPr>
          <p:cNvPr id="6150" name="Picture 6" descr="C:\Users\bwagner\AppData\Local\Microsoft\Windows\Temporary Internet Files\Content.IE5\9WNKCXJ3\MC900088510[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66800" y="3556052"/>
            <a:ext cx="1686154" cy="182514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4287045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Homework Expectations</a:t>
            </a:r>
            <a:endParaRPr lang="en-US" dirty="0"/>
          </a:p>
        </p:txBody>
      </p:sp>
      <p:sp>
        <p:nvSpPr>
          <p:cNvPr id="3" name="Content Placeholder 2"/>
          <p:cNvSpPr>
            <a:spLocks noGrp="1"/>
          </p:cNvSpPr>
          <p:nvPr>
            <p:ph idx="1"/>
          </p:nvPr>
        </p:nvSpPr>
        <p:spPr>
          <a:xfrm>
            <a:off x="1043492" y="2323652"/>
            <a:ext cx="6777317" cy="3543748"/>
          </a:xfrm>
        </p:spPr>
        <p:txBody>
          <a:bodyPr>
            <a:normAutofit fontScale="92500" lnSpcReduction="20000"/>
          </a:bodyPr>
          <a:lstStyle/>
          <a:p>
            <a:r>
              <a:rPr lang="en-US" dirty="0" smtClean="0"/>
              <a:t>There will be a weekly pack: it is given on Monday and it is due in on Friday.</a:t>
            </a:r>
          </a:p>
          <a:p>
            <a:r>
              <a:rPr lang="en-US" dirty="0" smtClean="0"/>
              <a:t>Students should spend 15 to 20 minutes per day reading to an adult. Your child will bring home a monthly reading calendar from September onwards.</a:t>
            </a:r>
          </a:p>
          <a:p>
            <a:r>
              <a:rPr lang="en-US" dirty="0" smtClean="0"/>
              <a:t>My students need to practice their spelling words each afternoon, to be ready for their test on Friday</a:t>
            </a:r>
            <a:r>
              <a:rPr lang="en-US" dirty="0" smtClean="0"/>
              <a:t>.</a:t>
            </a:r>
          </a:p>
          <a:p>
            <a:r>
              <a:rPr lang="en-US" dirty="0" smtClean="0"/>
              <a:t>On weekends, play board games or card games together; practice simple math skills and READ, READ, READ!</a:t>
            </a:r>
            <a:endParaRPr lang="en-US" dirty="0" smtClean="0"/>
          </a:p>
          <a:p>
            <a:endParaRPr lang="en-US" dirty="0" smtClean="0"/>
          </a:p>
          <a:p>
            <a:endParaRPr lang="en-US" dirty="0" smtClean="0"/>
          </a:p>
        </p:txBody>
      </p:sp>
      <p:pic>
        <p:nvPicPr>
          <p:cNvPr id="7171" name="Picture 3" descr="C:\Users\bwagner\AppData\Local\Microsoft\Windows\Temporary Internet Files\Content.IE5\9WNKCXJ3\MC900088510[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162800" y="740594"/>
            <a:ext cx="1457554" cy="182514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1078987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On Fridays…</a:t>
            </a:r>
            <a:endParaRPr lang="en-US" dirty="0"/>
          </a:p>
        </p:txBody>
      </p:sp>
      <p:sp>
        <p:nvSpPr>
          <p:cNvPr id="3" name="Content Placeholder 2"/>
          <p:cNvSpPr>
            <a:spLocks noGrp="1"/>
          </p:cNvSpPr>
          <p:nvPr>
            <p:ph idx="1"/>
          </p:nvPr>
        </p:nvSpPr>
        <p:spPr/>
        <p:txBody>
          <a:bodyPr/>
          <a:lstStyle/>
          <a:p>
            <a:r>
              <a:rPr lang="en-US" dirty="0" smtClean="0"/>
              <a:t>Homework is due</a:t>
            </a:r>
          </a:p>
          <a:p>
            <a:r>
              <a:rPr lang="en-US" dirty="0" smtClean="0"/>
              <a:t>The ‘Take Home Folder’ comes home</a:t>
            </a:r>
          </a:p>
          <a:p>
            <a:r>
              <a:rPr lang="en-US" dirty="0" smtClean="0"/>
              <a:t>There will be a spelling test</a:t>
            </a:r>
          </a:p>
          <a:p>
            <a:r>
              <a:rPr lang="en-US" dirty="0" smtClean="0"/>
              <a:t>There will be a reading test</a:t>
            </a:r>
          </a:p>
          <a:p>
            <a:r>
              <a:rPr lang="en-US" dirty="0" smtClean="0"/>
              <a:t>There may be a math test</a:t>
            </a:r>
            <a:endParaRPr lang="en-US" dirty="0"/>
          </a:p>
        </p:txBody>
      </p:sp>
      <p:pic>
        <p:nvPicPr>
          <p:cNvPr id="8197" name="Picture 5" descr="C:\Users\bwagner\AppData\Local\Microsoft\Windows\Temporary Internet Files\Content.IE5\9WNKCXJ3\MC900088510[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324600" y="3657600"/>
            <a:ext cx="1686154" cy="182514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8382789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264</TotalTime>
  <Words>797</Words>
  <Application>Microsoft Office PowerPoint</Application>
  <PresentationFormat>On-screen Show (4:3)</PresentationFormat>
  <Paragraphs>61</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Austin</vt:lpstr>
      <vt:lpstr>Welcome to Mrs. Wagner’s 1st Grade Class!</vt:lpstr>
      <vt:lpstr>My Educational Philosophy</vt:lpstr>
      <vt:lpstr>My Discipline Policy</vt:lpstr>
      <vt:lpstr>Help your child to  become independent!</vt:lpstr>
      <vt:lpstr>Dress Code!</vt:lpstr>
      <vt:lpstr>Tardies and Absences!</vt:lpstr>
      <vt:lpstr>Syllabus Content and Grades</vt:lpstr>
      <vt:lpstr>Homework Expectations</vt:lpstr>
      <vt:lpstr>On Fridays…</vt:lpstr>
      <vt:lpstr>Useful Websites</vt:lpstr>
      <vt:lpstr>TUTORING</vt:lpstr>
      <vt:lpstr>Clubs</vt:lpstr>
      <vt:lpstr>Any Questions?</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to Mrs. Wagner’s 1st Grade Class!</dc:title>
  <dc:creator>Becky Wagner</dc:creator>
  <cp:lastModifiedBy>Becky Wagner</cp:lastModifiedBy>
  <cp:revision>12</cp:revision>
  <dcterms:created xsi:type="dcterms:W3CDTF">2013-08-26T19:26:25Z</dcterms:created>
  <dcterms:modified xsi:type="dcterms:W3CDTF">2013-08-27T23:03:05Z</dcterms:modified>
</cp:coreProperties>
</file>